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3"/>
  </p:notesMasterIdLst>
  <p:sldIdLst>
    <p:sldId id="256" r:id="rId8"/>
    <p:sldId id="271" r:id="rId9"/>
    <p:sldId id="272" r:id="rId10"/>
    <p:sldId id="319" r:id="rId11"/>
    <p:sldId id="314" r:id="rId12"/>
    <p:sldId id="328" r:id="rId13"/>
    <p:sldId id="329" r:id="rId14"/>
    <p:sldId id="321" r:id="rId15"/>
    <p:sldId id="330" r:id="rId16"/>
    <p:sldId id="331" r:id="rId17"/>
    <p:sldId id="332" r:id="rId18"/>
    <p:sldId id="333" r:id="rId19"/>
    <p:sldId id="334" r:id="rId20"/>
    <p:sldId id="335" r:id="rId21"/>
    <p:sldId id="305" r:id="rId22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272"/>
            <p14:sldId id="319"/>
            <p14:sldId id="314"/>
            <p14:sldId id="328"/>
            <p14:sldId id="329"/>
            <p14:sldId id="321"/>
            <p14:sldId id="330"/>
            <p14:sldId id="331"/>
            <p14:sldId id="332"/>
            <p14:sldId id="333"/>
            <p14:sldId id="334"/>
            <p14:sldId id="335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B91121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68" autoAdjust="0"/>
    <p:restoredTop sz="85623" autoAdjust="0"/>
  </p:normalViewPr>
  <p:slideViewPr>
    <p:cSldViewPr>
      <p:cViewPr varScale="1">
        <p:scale>
          <a:sx n="115" d="100"/>
          <a:sy n="115" d="100"/>
        </p:scale>
        <p:origin x="198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30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23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2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881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69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</a:t>
            </a:r>
            <a:r>
              <a:rPr lang="en-US" baseline="0" dirty="0"/>
              <a:t> information on concurrency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74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95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68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040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29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38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18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Java Features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974596/what-is-a-database-transac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hyperlink" Target="http://www.tutorialspoint.com/jdbc/commit-rollback.ht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3962400" cy="25907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Commit/Rollback</a:t>
            </a:r>
          </a:p>
          <a:p>
            <a:pPr>
              <a:buFont typeface="Arial" charset="0"/>
              <a:buChar char="•"/>
            </a:pPr>
            <a:r>
              <a:rPr lang="en-US" dirty="0"/>
              <a:t>Auto Commit</a:t>
            </a:r>
          </a:p>
          <a:p>
            <a:pPr>
              <a:buFont typeface="Arial" charset="0"/>
              <a:buChar char="•"/>
            </a:pPr>
            <a:r>
              <a:rPr lang="en-US" dirty="0"/>
              <a:t>Deadlocks</a:t>
            </a:r>
          </a:p>
          <a:p>
            <a:pPr>
              <a:buFont typeface="Arial" charset="0"/>
              <a:buChar char="•"/>
            </a:pPr>
            <a:r>
              <a:rPr lang="en-US" dirty="0"/>
              <a:t>In JDBC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353" y="663548"/>
            <a:ext cx="4776988" cy="318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2082"/>
            <a:ext cx="3124201" cy="346340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In JDBC (Unhappy Path)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886511"/>
            <a:ext cx="7848600" cy="387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DriverManager.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jdbc:derby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localhost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/books"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.setAutoCommit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.commit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.rollback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</a:pPr>
            <a:endParaRPr lang="en-US" sz="1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	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211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Transaction Layer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11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57200" y="717889"/>
            <a:ext cx="7848600" cy="4034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Tinker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org.apache.derby.jdbc.ClientDriver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catch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ClassNotFoundException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throw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RuntimeException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Connection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DriverManager.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jdbc:derby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localhost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/books"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...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		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85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Transaction Layer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57200" y="1002177"/>
            <a:ext cx="7391400" cy="3418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sellBook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"update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app.books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set stock=stock-1 where name=?"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"update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app.books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set sold=sold+1   where name=?"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(1,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		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.setString(1,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	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15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Transaction Layer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04800" y="1047750"/>
            <a:ext cx="8534400" cy="3138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getSoldCount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...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getStockCount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...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setSoldCount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...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setStockCount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...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sellBook2(Connection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sold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getSoldCount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setSoldCount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sold+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1);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setStockCount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getStockCount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)-1);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527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88131" y="2084592"/>
            <a:ext cx="4258298" cy="281783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Transaction Layer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57200" y="858271"/>
            <a:ext cx="7391400" cy="4044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main(String[]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args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SQLException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boolean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try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	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i="1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sellBook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"Java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	</a:t>
            </a: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...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success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.rollback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			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84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22" y="1812175"/>
            <a:ext cx="2989811" cy="22423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998220"/>
            <a:ext cx="5638800" cy="2971800"/>
          </a:xfrm>
        </p:spPr>
        <p:txBody>
          <a:bodyPr/>
          <a:lstStyle/>
          <a:p>
            <a:r>
              <a:rPr lang="en-US" dirty="0"/>
              <a:t>Flesh out the methods in the “Transaction Layer” section of this lesson.</a:t>
            </a:r>
          </a:p>
          <a:p>
            <a:r>
              <a:rPr lang="en-US" dirty="0"/>
              <a:t>Put an infinite loop around the main() code and run the program in two separate command windows. Do the programs walk on each other?</a:t>
            </a:r>
          </a:p>
          <a:p>
            <a:r>
              <a:rPr lang="en-US" dirty="0"/>
              <a:t>Lock the BOOKS table with an update in IJ. Then run your program. How does your program behave?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http://stackoverflow.com/questions/974596/what-is-a-database-transaction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http://www.tutorialspoint.com/jdbc/commit-rollback.htm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991" y="2495550"/>
            <a:ext cx="3395609" cy="226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Transactions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3</a:t>
            </a:fld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33400" y="865187"/>
            <a:ext cx="8077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Group SQL commands together</a:t>
            </a:r>
          </a:p>
          <a:p>
            <a:r>
              <a:rPr lang="en-US" sz="3200" dirty="0"/>
              <a:t>Atomic operation</a:t>
            </a:r>
          </a:p>
          <a:p>
            <a:r>
              <a:rPr lang="en-US" sz="3200" dirty="0"/>
              <a:t>Call “commit” if everything is OK</a:t>
            </a:r>
          </a:p>
          <a:p>
            <a:r>
              <a:rPr lang="en-US" sz="3200" dirty="0"/>
              <a:t>Call “rollback” to abort all changes</a:t>
            </a:r>
          </a:p>
          <a:p>
            <a:r>
              <a:rPr lang="en-US" sz="3200" dirty="0"/>
              <a:t>Locking</a:t>
            </a:r>
          </a:p>
          <a:p>
            <a:r>
              <a:rPr lang="en-US" sz="3200" dirty="0"/>
              <a:t>Deadlocks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11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Simplified BOOKS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" y="895350"/>
            <a:ext cx="5638800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connect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jdbc:derby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://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localhost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books;create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=true'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create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table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(name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varchar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(20), phone </a:t>
            </a:r>
            <a:r>
              <a:rPr lang="en-US" sz="1200" b="1" dirty="0" err="1">
                <a:solidFill>
                  <a:srgbClr val="4000C8"/>
                </a:solidFill>
                <a:latin typeface="Consolas" panose="020B0609020204030204" pitchFamily="49" charset="0"/>
              </a:rPr>
              <a:t>int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'Good Books'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,1234);</a:t>
            </a: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'Techin'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,4444);</a:t>
            </a: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select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from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create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table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(name </a:t>
            </a:r>
            <a:r>
              <a:rPr lang="en-US" sz="12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varchar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(20),stock </a:t>
            </a:r>
            <a:r>
              <a:rPr lang="en-US" sz="1200" b="1" dirty="0" err="1">
                <a:solidFill>
                  <a:srgbClr val="4000C8"/>
                </a:solidFill>
                <a:latin typeface="Consolas" panose="020B0609020204030204" pitchFamily="49" charset="0"/>
              </a:rPr>
              <a:t>int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 sold </a:t>
            </a:r>
            <a:r>
              <a:rPr lang="en-US" sz="1200" b="1" dirty="0" err="1">
                <a:solidFill>
                  <a:srgbClr val="4000C8"/>
                </a:solidFill>
                <a:latin typeface="Consolas" panose="020B0609020204030204" pitchFamily="49" charset="0"/>
              </a:rPr>
              <a:t>int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'Java'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,10,0);</a:t>
            </a: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insert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into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values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'C++'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,10,0);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select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from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975739"/>
              </p:ext>
            </p:extLst>
          </p:nvPr>
        </p:nvGraphicFramePr>
        <p:xfrm>
          <a:off x="2286000" y="3730148"/>
          <a:ext cx="24384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 Books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Techin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169222"/>
              </p:ext>
            </p:extLst>
          </p:nvPr>
        </p:nvGraphicFramePr>
        <p:xfrm>
          <a:off x="5486400" y="3730148"/>
          <a:ext cx="31242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410200" y="3349148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09800" y="3349148"/>
            <a:ext cx="1600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PUBLISHERS</a:t>
            </a:r>
          </a:p>
        </p:txBody>
      </p:sp>
    </p:spTree>
    <p:extLst>
      <p:ext uri="{BB962C8B-B14F-4D97-AF65-F5344CB8AC3E}">
        <p14:creationId xmlns:p14="http://schemas.microsoft.com/office/powerpoint/2010/main" val="4008798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</p:spPr>
        <p:txBody>
          <a:bodyPr/>
          <a:lstStyle/>
          <a:p>
            <a:r>
              <a:rPr lang="en-US" dirty="0"/>
              <a:t>Commit and Rollback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5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8600" y="979824"/>
            <a:ext cx="4876800" cy="2887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autocommit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off;</a:t>
            </a:r>
            <a:endParaRPr lang="en-US" sz="1400" dirty="0">
              <a:latin typeface="Consolas" panose="020B0609020204030204" pitchFamily="49" charset="0"/>
            </a:endParaRPr>
          </a:p>
          <a:p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endParaRPr lang="en-US" sz="14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update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set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stock=9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where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name=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'Java'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update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set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sold=1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where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name=</a:t>
            </a:r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'Java'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rollback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commit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516774"/>
              </p:ext>
            </p:extLst>
          </p:nvPr>
        </p:nvGraphicFramePr>
        <p:xfrm>
          <a:off x="5638800" y="1276350"/>
          <a:ext cx="31242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562600" y="89535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BOOKS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094792"/>
              </p:ext>
            </p:extLst>
          </p:nvPr>
        </p:nvGraphicFramePr>
        <p:xfrm>
          <a:off x="5638800" y="3279756"/>
          <a:ext cx="31242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562600" y="2898756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BOOKS</a:t>
            </a:r>
          </a:p>
        </p:txBody>
      </p:sp>
    </p:spTree>
    <p:extLst>
      <p:ext uri="{BB962C8B-B14F-4D97-AF65-F5344CB8AC3E}">
        <p14:creationId xmlns:p14="http://schemas.microsoft.com/office/powerpoint/2010/main" val="355033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972" y="2941637"/>
            <a:ext cx="2717800" cy="203835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</p:spPr>
        <p:txBody>
          <a:bodyPr/>
          <a:lstStyle/>
          <a:p>
            <a:r>
              <a:rPr lang="en-US" dirty="0"/>
              <a:t>Locking (Row or Table)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6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43841" y="971550"/>
            <a:ext cx="4267200" cy="1981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off;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update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stock=9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where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name=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'Java'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commit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48200" y="976053"/>
            <a:ext cx="4267200" cy="19766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off;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select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from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ERROR 40XL1: A lock could not be obtained within the time requested</a:t>
            </a:r>
          </a:p>
        </p:txBody>
      </p:sp>
    </p:spTree>
    <p:extLst>
      <p:ext uri="{BB962C8B-B14F-4D97-AF65-F5344CB8AC3E}">
        <p14:creationId xmlns:p14="http://schemas.microsoft.com/office/powerpoint/2010/main" val="25591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</p:spPr>
        <p:txBody>
          <a:bodyPr/>
          <a:lstStyle/>
          <a:p>
            <a:r>
              <a:rPr lang="en-US" dirty="0"/>
              <a:t>Deadlocks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7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43841" y="971550"/>
            <a:ext cx="4480560" cy="3581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off;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update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stock=9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where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name=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'Java'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select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from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ERROR 40001: A lock could </a:t>
            </a:r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not be obtained due to a deadlock, </a:t>
            </a:r>
          </a:p>
          <a:p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cycle of locks and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waiters </a:t>
            </a:r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is: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Lock : ROW, PUBLISHERS, (1,9)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Waiting XID : {202, S} , APP, </a:t>
            </a:r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select * from </a:t>
            </a:r>
            <a:r>
              <a:rPr lang="en-US" sz="1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app.publishers</a:t>
            </a:r>
            <a:endParaRPr lang="en-US" sz="1000" b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Granted XID : {204, X}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Lock : ROW, BOOKS, (1,9)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Waiting XID : {204, S} , APP, </a:t>
            </a:r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select * from </a:t>
            </a:r>
            <a:r>
              <a:rPr lang="en-US" sz="1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app.books</a:t>
            </a:r>
            <a:endParaRPr lang="en-US" sz="1000" b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Granted XID : {202, X}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. The selected victim </a:t>
            </a:r>
            <a:r>
              <a:rPr lang="en-US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is XID : 202.</a:t>
            </a:r>
            <a:endParaRPr lang="en-US" sz="10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00600" y="976052"/>
            <a:ext cx="4114800" cy="35768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off;</a:t>
            </a:r>
            <a:endParaRPr lang="en-US" sz="1200" dirty="0">
              <a:latin typeface="Consolas" panose="020B0609020204030204" pitchFamily="49" charset="0"/>
            </a:endParaRPr>
          </a:p>
          <a:p>
            <a:endParaRPr lang="en-US" sz="1200" b="1" dirty="0">
              <a:solidFill>
                <a:srgbClr val="7F0055"/>
              </a:solidFill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update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app.publishers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phone=5309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where</a:t>
            </a:r>
          </a:p>
          <a:p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   name=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en-US" sz="12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Techin</a:t>
            </a:r>
            <a:r>
              <a:rPr lang="en-US" sz="1200" b="1" dirty="0">
                <a:solidFill>
                  <a:srgbClr val="0000FF"/>
                </a:solidFill>
                <a:latin typeface="Consolas" panose="020B0609020204030204" pitchFamily="49" charset="0"/>
              </a:rPr>
              <a:t>'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select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from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app.books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commit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6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855629"/>
            <a:ext cx="2763981" cy="305354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In JDBC (Happy Path)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8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886511"/>
            <a:ext cx="7467600" cy="3748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"update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app.books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set stock=stock-1 where name='Java'"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"update 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app.books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set sold=sold+1   where name='Java'"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Connection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DriverManager.</a:t>
            </a:r>
            <a:r>
              <a:rPr lang="en-US" sz="12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jdbc:derby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12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localhost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/books"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.setAutoCommit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.close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stmt2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.close();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</a:p>
          <a:p>
            <a:pPr>
              <a:lnSpc>
                <a:spcPct val="107000"/>
              </a:lnSpc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.commit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</a:p>
          <a:p>
            <a:pPr>
              <a:lnSpc>
                <a:spcPct val="107000"/>
              </a:lnSpc>
            </a:pP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con.close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					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82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2082"/>
            <a:ext cx="3124201" cy="346340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In JDBC (Unhappy Path)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9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886511"/>
            <a:ext cx="7848600" cy="387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(Connection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DriverManager.</a:t>
            </a:r>
            <a:r>
              <a:rPr lang="en-US" sz="1000" i="1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jdbc:derby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1000" dirty="0" err="1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localhost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/books"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.setAutoCommit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 err="1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try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PreparedStatement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.prepareStatement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s2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stmt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.executeUpdate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.commit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finally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(!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success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.rollback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</a:p>
          <a:p>
            <a:pPr>
              <a:lnSpc>
                <a:spcPct val="107000"/>
              </a:lnSpc>
            </a:pPr>
            <a:endParaRPr lang="en-US" sz="1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			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11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8732</TotalTime>
  <Words>1188</Words>
  <Application>Microsoft Office PowerPoint</Application>
  <PresentationFormat>On-screen Show (16:9)</PresentationFormat>
  <Paragraphs>361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Transactions</vt:lpstr>
      <vt:lpstr>See Also</vt:lpstr>
      <vt:lpstr>Transactions</vt:lpstr>
      <vt:lpstr>Simplified BOOKS</vt:lpstr>
      <vt:lpstr>Commit and Rollback</vt:lpstr>
      <vt:lpstr>Locking (Row or Table)</vt:lpstr>
      <vt:lpstr>Deadlocks</vt:lpstr>
      <vt:lpstr>In JDBC (Happy Path)</vt:lpstr>
      <vt:lpstr>In JDBC (Unhappy Path)</vt:lpstr>
      <vt:lpstr>In JDBC (Unhappy Path)</vt:lpstr>
      <vt:lpstr>Transaction Layer</vt:lpstr>
      <vt:lpstr>Transaction Layer</vt:lpstr>
      <vt:lpstr>Transaction Layer</vt:lpstr>
      <vt:lpstr>Transaction Layer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289</cp:revision>
  <cp:lastPrinted>2015-07-06T21:44:19Z</cp:lastPrinted>
  <dcterms:created xsi:type="dcterms:W3CDTF">2015-07-04T21:12:26Z</dcterms:created>
  <dcterms:modified xsi:type="dcterms:W3CDTF">2016-05-14T21:40:24Z</dcterms:modified>
</cp:coreProperties>
</file>

<file path=docProps/thumbnail.jpeg>
</file>